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oppins Semi-Bold" charset="0"/>
      <p:regular r:id="rId16"/>
    </p:embeddedFont>
    <p:embeddedFont>
      <p:font typeface="Anton" charset="0"/>
      <p:regular r:id="rId17"/>
    </p:embeddedFont>
    <p:embeddedFont>
      <p:font typeface="Bricolage Grotesque Light" charset="0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Bricolage Grotesque Ultra-Bold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4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596761"/>
            <a:ext cx="10166379" cy="596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6"/>
              </a:lnSpc>
            </a:pPr>
            <a:r>
              <a:rPr lang="en-US" sz="3323">
                <a:solidFill>
                  <a:srgbClr val="FFFFFF"/>
                </a:solidFill>
                <a:latin typeface="Open Sauce"/>
              </a:rPr>
              <a:t>The Financial Analysis Database project is designed to provide comprehensive insights into customer and branch financial activities within a fictional banking system using SQL. The project encompasses the creation and management of a relational database that stores detailed information about customers, branches, accounts, and transactions. This database serves as a robust foundation for analyzing financial trends, customer behavior, and branch performance.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00011"/>
            <a:ext cx="3863724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16"/>
              </a:lnSpc>
            </a:pPr>
            <a:r>
              <a:rPr lang="en-US" sz="4800">
                <a:solidFill>
                  <a:srgbClr val="1D74B4"/>
                </a:solidFill>
                <a:latin typeface="Poppins Semi-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24955"/>
            <a:ext cx="7442346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>
                <a:solidFill>
                  <a:srgbClr val="FFA63C"/>
                </a:solidFill>
                <a:latin typeface="Anton"/>
              </a:rPr>
              <a:t>Financial Analysis</a:t>
            </a:r>
          </a:p>
        </p:txBody>
      </p:sp>
      <p:sp>
        <p:nvSpPr>
          <p:cNvPr id="6" name="Freeform 6"/>
          <p:cNvSpPr/>
          <p:nvPr/>
        </p:nvSpPr>
        <p:spPr>
          <a:xfrm>
            <a:off x="10872065" y="4508459"/>
            <a:ext cx="7415935" cy="5778541"/>
          </a:xfrm>
          <a:custGeom>
            <a:avLst/>
            <a:gdLst/>
            <a:ahLst/>
            <a:cxnLst/>
            <a:rect l="l" t="t" r="r" b="b"/>
            <a:pathLst>
              <a:path w="7415935" h="5778541">
                <a:moveTo>
                  <a:pt x="0" y="0"/>
                </a:moveTo>
                <a:lnTo>
                  <a:pt x="7415935" y="0"/>
                </a:lnTo>
                <a:lnTo>
                  <a:pt x="7415935" y="5778541"/>
                </a:lnTo>
                <a:lnTo>
                  <a:pt x="0" y="577854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15453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8800" y="1638300"/>
            <a:ext cx="14605562" cy="4148550"/>
          </a:xfrm>
          <a:custGeom>
            <a:avLst/>
            <a:gdLst/>
            <a:ahLst/>
            <a:cxnLst/>
            <a:rect l="l" t="t" r="r" b="b"/>
            <a:pathLst>
              <a:path w="14605562" h="4148550">
                <a:moveTo>
                  <a:pt x="0" y="0"/>
                </a:moveTo>
                <a:lnTo>
                  <a:pt x="14605562" y="0"/>
                </a:lnTo>
                <a:lnTo>
                  <a:pt x="14605562" y="4148550"/>
                </a:lnTo>
                <a:lnTo>
                  <a:pt x="0" y="414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2849" r="-125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74355" y="6652597"/>
            <a:ext cx="7146245" cy="2605703"/>
          </a:xfrm>
          <a:custGeom>
            <a:avLst/>
            <a:gdLst/>
            <a:ahLst/>
            <a:cxnLst/>
            <a:rect l="l" t="t" r="r" b="b"/>
            <a:pathLst>
              <a:path w="7146245" h="2605703">
                <a:moveTo>
                  <a:pt x="0" y="0"/>
                </a:moveTo>
                <a:lnTo>
                  <a:pt x="7146244" y="0"/>
                </a:lnTo>
                <a:lnTo>
                  <a:pt x="7146244" y="2605703"/>
                </a:lnTo>
                <a:lnTo>
                  <a:pt x="0" y="260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2912" r="-3751" b="-3067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95900" y="647700"/>
            <a:ext cx="8115300" cy="661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2"/>
              </a:lnSpc>
              <a:spcBef>
                <a:spcPct val="0"/>
              </a:spcBef>
            </a:pPr>
            <a:r>
              <a:rPr lang="en-US" sz="4299" dirty="0">
                <a:solidFill>
                  <a:srgbClr val="FFA63C"/>
                </a:solidFill>
                <a:latin typeface="Anton"/>
              </a:rPr>
              <a:t>CUSTOMER WITH ‘MOST TRANSACTIONS‘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30678" y="1714500"/>
            <a:ext cx="13237922" cy="4126169"/>
          </a:xfrm>
          <a:custGeom>
            <a:avLst/>
            <a:gdLst/>
            <a:ahLst/>
            <a:cxnLst/>
            <a:rect l="l" t="t" r="r" b="b"/>
            <a:pathLst>
              <a:path w="13237922" h="4126169">
                <a:moveTo>
                  <a:pt x="0" y="0"/>
                </a:moveTo>
                <a:lnTo>
                  <a:pt x="13237922" y="0"/>
                </a:lnTo>
                <a:lnTo>
                  <a:pt x="13237922" y="4126170"/>
                </a:lnTo>
                <a:lnTo>
                  <a:pt x="0" y="412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4716" t="-4010" r="-5614" b="-80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4606" y="6741836"/>
            <a:ext cx="8349394" cy="2843508"/>
          </a:xfrm>
          <a:custGeom>
            <a:avLst/>
            <a:gdLst/>
            <a:ahLst/>
            <a:cxnLst/>
            <a:rect l="l" t="t" r="r" b="b"/>
            <a:pathLst>
              <a:path w="8349394" h="2843508">
                <a:moveTo>
                  <a:pt x="0" y="0"/>
                </a:moveTo>
                <a:lnTo>
                  <a:pt x="8349394" y="0"/>
                </a:lnTo>
                <a:lnTo>
                  <a:pt x="8349394" y="2843508"/>
                </a:lnTo>
                <a:lnTo>
                  <a:pt x="0" y="284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5341" t="-13592" b="-2700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91100" y="693293"/>
            <a:ext cx="8115300" cy="661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2"/>
              </a:lnSpc>
              <a:spcBef>
                <a:spcPct val="0"/>
              </a:spcBef>
            </a:pPr>
            <a:r>
              <a:rPr lang="en-US" sz="4299" dirty="0">
                <a:solidFill>
                  <a:srgbClr val="FFA63C"/>
                </a:solidFill>
                <a:latin typeface="Anton"/>
              </a:rPr>
              <a:t>BRANCH WITH ‘HIGHEST TOTAL BALANCE’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50428" y="1602666"/>
            <a:ext cx="11694381" cy="4354771"/>
          </a:xfrm>
          <a:custGeom>
            <a:avLst/>
            <a:gdLst/>
            <a:ahLst/>
            <a:cxnLst/>
            <a:rect l="l" t="t" r="r" b="b"/>
            <a:pathLst>
              <a:path w="11694381" h="4354771">
                <a:moveTo>
                  <a:pt x="0" y="0"/>
                </a:moveTo>
                <a:lnTo>
                  <a:pt x="11694382" y="0"/>
                </a:lnTo>
                <a:lnTo>
                  <a:pt x="11694382" y="4354771"/>
                </a:lnTo>
                <a:lnTo>
                  <a:pt x="0" y="435477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4067" t="-876" r="-13982" b="-8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35684" y="6645058"/>
            <a:ext cx="8723870" cy="2434854"/>
          </a:xfrm>
          <a:custGeom>
            <a:avLst/>
            <a:gdLst/>
            <a:ahLst/>
            <a:cxnLst/>
            <a:rect l="l" t="t" r="r" b="b"/>
            <a:pathLst>
              <a:path w="8723870" h="2434854">
                <a:moveTo>
                  <a:pt x="0" y="0"/>
                </a:moveTo>
                <a:lnTo>
                  <a:pt x="8723870" y="0"/>
                </a:lnTo>
                <a:lnTo>
                  <a:pt x="8723870" y="2434854"/>
                </a:lnTo>
                <a:lnTo>
                  <a:pt x="0" y="243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3067" t="-15873" r="-2044" b="-311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23559" y="667190"/>
            <a:ext cx="8840882" cy="661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2"/>
              </a:lnSpc>
              <a:spcBef>
                <a:spcPct val="0"/>
              </a:spcBef>
            </a:pPr>
            <a:r>
              <a:rPr lang="en-US" sz="4299">
                <a:solidFill>
                  <a:srgbClr val="FFA63C"/>
                </a:solidFill>
                <a:latin typeface="Anton"/>
              </a:rPr>
              <a:t>CUSTOMER WITH ‘HIGHEST TOTAL BALANCE’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80102" y="1761204"/>
            <a:ext cx="12905668" cy="4059842"/>
          </a:xfrm>
          <a:custGeom>
            <a:avLst/>
            <a:gdLst/>
            <a:ahLst/>
            <a:cxnLst/>
            <a:rect l="l" t="t" r="r" b="b"/>
            <a:pathLst>
              <a:path w="12905668" h="4059842">
                <a:moveTo>
                  <a:pt x="0" y="0"/>
                </a:moveTo>
                <a:lnTo>
                  <a:pt x="12905668" y="0"/>
                </a:lnTo>
                <a:lnTo>
                  <a:pt x="12905668" y="4059842"/>
                </a:lnTo>
                <a:lnTo>
                  <a:pt x="0" y="405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22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47420" y="6526133"/>
            <a:ext cx="8771032" cy="2553780"/>
          </a:xfrm>
          <a:custGeom>
            <a:avLst/>
            <a:gdLst/>
            <a:ahLst/>
            <a:cxnLst/>
            <a:rect l="l" t="t" r="r" b="b"/>
            <a:pathLst>
              <a:path w="8771032" h="2553780">
                <a:moveTo>
                  <a:pt x="0" y="0"/>
                </a:moveTo>
                <a:lnTo>
                  <a:pt x="8771032" y="0"/>
                </a:lnTo>
                <a:lnTo>
                  <a:pt x="8771032" y="2553779"/>
                </a:lnTo>
                <a:lnTo>
                  <a:pt x="0" y="255377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12806" r="-1694" b="-389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54115" y="693293"/>
            <a:ext cx="7414085" cy="661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202"/>
              </a:lnSpc>
              <a:spcBef>
                <a:spcPct val="0"/>
              </a:spcBef>
            </a:pPr>
            <a:r>
              <a:rPr lang="en-US" sz="4299" dirty="0">
                <a:solidFill>
                  <a:srgbClr val="FFA63C"/>
                </a:solidFill>
                <a:latin typeface="Anton"/>
              </a:rPr>
              <a:t>BRANCH WITH ‘MOST TRANSACTIONS’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11679" y="2625125"/>
            <a:ext cx="5520842" cy="6933554"/>
          </a:xfrm>
          <a:custGeom>
            <a:avLst/>
            <a:gdLst/>
            <a:ahLst/>
            <a:cxnLst/>
            <a:rect l="l" t="t" r="r" b="b"/>
            <a:pathLst>
              <a:path w="5520842" h="6933554">
                <a:moveTo>
                  <a:pt x="0" y="0"/>
                </a:moveTo>
                <a:lnTo>
                  <a:pt x="5520842" y="0"/>
                </a:lnTo>
                <a:lnTo>
                  <a:pt x="5520842" y="6933554"/>
                </a:lnTo>
                <a:lnTo>
                  <a:pt x="0" y="693355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09462" y="6734657"/>
            <a:ext cx="2449838" cy="2824021"/>
          </a:xfrm>
          <a:custGeom>
            <a:avLst/>
            <a:gdLst/>
            <a:ahLst/>
            <a:cxnLst/>
            <a:rect l="l" t="t" r="r" b="b"/>
            <a:pathLst>
              <a:path w="2449838" h="2824021">
                <a:moveTo>
                  <a:pt x="0" y="0"/>
                </a:moveTo>
                <a:lnTo>
                  <a:pt x="2449838" y="0"/>
                </a:lnTo>
                <a:lnTo>
                  <a:pt x="2449838" y="2824022"/>
                </a:lnTo>
                <a:lnTo>
                  <a:pt x="0" y="282402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32810" y="1027996"/>
            <a:ext cx="1603141" cy="1597129"/>
          </a:xfrm>
          <a:custGeom>
            <a:avLst/>
            <a:gdLst/>
            <a:ahLst/>
            <a:cxnLst/>
            <a:rect l="l" t="t" r="r" b="b"/>
            <a:pathLst>
              <a:path w="1603141" h="1597129">
                <a:moveTo>
                  <a:pt x="0" y="0"/>
                </a:moveTo>
                <a:lnTo>
                  <a:pt x="1603141" y="0"/>
                </a:lnTo>
                <a:lnTo>
                  <a:pt x="1603141" y="1597129"/>
                </a:lnTo>
                <a:lnTo>
                  <a:pt x="0" y="159712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79486">
            <a:off x="10999448" y="2516666"/>
            <a:ext cx="1295547" cy="1756673"/>
          </a:xfrm>
          <a:custGeom>
            <a:avLst/>
            <a:gdLst/>
            <a:ahLst/>
            <a:cxnLst/>
            <a:rect l="l" t="t" r="r" b="b"/>
            <a:pathLst>
              <a:path w="1295547" h="1756673">
                <a:moveTo>
                  <a:pt x="0" y="0"/>
                </a:moveTo>
                <a:lnTo>
                  <a:pt x="1295546" y="0"/>
                </a:lnTo>
                <a:lnTo>
                  <a:pt x="1295546" y="1756674"/>
                </a:lnTo>
                <a:lnTo>
                  <a:pt x="0" y="175667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16222" y="728321"/>
            <a:ext cx="1603520" cy="1779217"/>
          </a:xfrm>
          <a:custGeom>
            <a:avLst/>
            <a:gdLst/>
            <a:ahLst/>
            <a:cxnLst/>
            <a:rect l="l" t="t" r="r" b="b"/>
            <a:pathLst>
              <a:path w="1603520" h="1779217">
                <a:moveTo>
                  <a:pt x="0" y="0"/>
                </a:moveTo>
                <a:lnTo>
                  <a:pt x="1603520" y="0"/>
                </a:lnTo>
                <a:lnTo>
                  <a:pt x="1603520" y="1779218"/>
                </a:lnTo>
                <a:lnTo>
                  <a:pt x="0" y="177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503357"/>
            <a:ext cx="7950292" cy="14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8"/>
              </a:lnSpc>
            </a:pPr>
            <a:r>
              <a:rPr lang="en-US" sz="10824">
                <a:solidFill>
                  <a:srgbClr val="EB8E53"/>
                </a:solidFill>
                <a:latin typeface="Poppins Semi-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522624"/>
            <a:ext cx="4008343" cy="30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2549">
                <a:solidFill>
                  <a:srgbClr val="FFFFFF"/>
                </a:solidFill>
                <a:latin typeface="Open Sauce"/>
              </a:rPr>
              <a:t>Linkedin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777"/>
            <a:ext cx="6514261" cy="36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5"/>
              </a:lnSpc>
            </a:pPr>
            <a:r>
              <a:rPr lang="en-US" sz="2897">
                <a:solidFill>
                  <a:srgbClr val="1D74B4"/>
                </a:solidFill>
                <a:latin typeface="Open Sauce Bold"/>
              </a:rPr>
              <a:t>www.linkedin.com/in/snehnamdev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6507929" cy="146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80"/>
              </a:lnSpc>
              <a:spcBef>
                <a:spcPct val="0"/>
              </a:spcBef>
            </a:pPr>
            <a:r>
              <a:rPr lang="en-US" sz="9570">
                <a:solidFill>
                  <a:srgbClr val="FFA63C"/>
                </a:solidFill>
                <a:latin typeface="Anton"/>
              </a:rPr>
              <a:t>TASK GOALS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95928" y="2705100"/>
            <a:ext cx="524070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6"/>
              </a:lnSpc>
            </a:pPr>
            <a:r>
              <a:rPr lang="en-US" sz="2261" dirty="0">
                <a:solidFill>
                  <a:srgbClr val="F8E7D2"/>
                </a:solidFill>
                <a:latin typeface="Bricolage Grotesque Light"/>
              </a:rPr>
              <a:t>Identifying customers residing in specific cities with </a:t>
            </a:r>
            <a:r>
              <a:rPr lang="en-US" sz="2261" dirty="0" smtClean="0">
                <a:solidFill>
                  <a:srgbClr val="F8E7D2"/>
                </a:solidFill>
                <a:latin typeface="Bricolage Grotesque Light"/>
              </a:rPr>
              <a:t>Relevant</a:t>
            </a:r>
            <a:endParaRPr lang="en-US" sz="2261" dirty="0">
              <a:solidFill>
                <a:srgbClr val="F8E7D2"/>
              </a:solidFill>
              <a:latin typeface="Bricolage Grotesque Light"/>
            </a:endParaRPr>
          </a:p>
          <a:p>
            <a:pPr algn="l">
              <a:lnSpc>
                <a:spcPts val="3166"/>
              </a:lnSpc>
              <a:spcBef>
                <a:spcPct val="0"/>
              </a:spcBef>
            </a:pPr>
            <a:r>
              <a:rPr lang="en-US" sz="2261" dirty="0">
                <a:solidFill>
                  <a:srgbClr val="F8E7D2"/>
                </a:solidFill>
                <a:latin typeface="Bricolage Grotesque Light"/>
              </a:rPr>
              <a:t>Information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733675"/>
            <a:ext cx="1267228" cy="115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85"/>
              </a:lnSpc>
            </a:pPr>
            <a:r>
              <a:rPr lang="en-US" sz="7508">
                <a:solidFill>
                  <a:srgbClr val="8BDCF5"/>
                </a:solidFill>
                <a:latin typeface="Anton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95928" y="4391324"/>
            <a:ext cx="5240701" cy="118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6"/>
              </a:lnSpc>
              <a:spcBef>
                <a:spcPct val="0"/>
              </a:spcBef>
            </a:pPr>
            <a:r>
              <a:rPr lang="en-US" sz="2261">
                <a:solidFill>
                  <a:srgbClr val="F8E7D2"/>
                </a:solidFill>
                <a:latin typeface="Bricolage Grotesque Light"/>
              </a:rPr>
              <a:t>Counting the total number of accounts and calculating the total balance of checking accounts.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324649"/>
            <a:ext cx="1267228" cy="115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85"/>
              </a:lnSpc>
            </a:pPr>
            <a:r>
              <a:rPr lang="en-US" sz="7508">
                <a:solidFill>
                  <a:srgbClr val="8BDCF5"/>
                </a:solidFill>
                <a:latin typeface="Anton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95928" y="6087072"/>
            <a:ext cx="5240701" cy="118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6"/>
              </a:lnSpc>
              <a:spcBef>
                <a:spcPct val="0"/>
              </a:spcBef>
            </a:pPr>
            <a:r>
              <a:rPr lang="en-US" sz="2261">
                <a:solidFill>
                  <a:srgbClr val="F8E7D2"/>
                </a:solidFill>
                <a:latin typeface="Bricolage Grotesque Light"/>
              </a:rPr>
              <a:t>Identifying branches with the highest average account balance and the total balance across all accounts.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915622"/>
            <a:ext cx="1267228" cy="115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85"/>
              </a:lnSpc>
            </a:pPr>
            <a:r>
              <a:rPr lang="en-US" sz="7508">
                <a:solidFill>
                  <a:srgbClr val="8BDCF5"/>
                </a:solidFill>
                <a:latin typeface="Anton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95928" y="7678045"/>
            <a:ext cx="5240701" cy="7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6"/>
              </a:lnSpc>
              <a:spcBef>
                <a:spcPct val="0"/>
              </a:spcBef>
            </a:pPr>
            <a:r>
              <a:rPr lang="en-US" sz="2261">
                <a:solidFill>
                  <a:srgbClr val="F8E7D2"/>
                </a:solidFill>
                <a:latin typeface="Bricolage Grotesque Light"/>
              </a:rPr>
              <a:t>Determining which branch has the highest number of transactions.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06595"/>
            <a:ext cx="1267228" cy="115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85"/>
              </a:lnSpc>
            </a:pPr>
            <a:r>
              <a:rPr lang="en-US" sz="7508">
                <a:solidFill>
                  <a:srgbClr val="8BDCF5"/>
                </a:solidFill>
                <a:latin typeface="Anton"/>
              </a:rPr>
              <a:t>04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118856" y="2743200"/>
            <a:ext cx="4279108" cy="2733669"/>
            <a:chOff x="0" y="0"/>
            <a:chExt cx="1127008" cy="719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7008" cy="719979"/>
            </a:xfrm>
            <a:custGeom>
              <a:avLst/>
              <a:gdLst/>
              <a:ahLst/>
              <a:cxnLst/>
              <a:rect l="l" t="t" r="r" b="b"/>
              <a:pathLst>
                <a:path w="1127008" h="719979">
                  <a:moveTo>
                    <a:pt x="92271" y="0"/>
                  </a:moveTo>
                  <a:lnTo>
                    <a:pt x="1034737" y="0"/>
                  </a:lnTo>
                  <a:cubicBezTo>
                    <a:pt x="1059209" y="0"/>
                    <a:pt x="1082678" y="9721"/>
                    <a:pt x="1099982" y="27026"/>
                  </a:cubicBezTo>
                  <a:cubicBezTo>
                    <a:pt x="1117287" y="44330"/>
                    <a:pt x="1127008" y="67799"/>
                    <a:pt x="1127008" y="92271"/>
                  </a:cubicBezTo>
                  <a:lnTo>
                    <a:pt x="1127008" y="627708"/>
                  </a:lnTo>
                  <a:cubicBezTo>
                    <a:pt x="1127008" y="678667"/>
                    <a:pt x="1085697" y="719979"/>
                    <a:pt x="1034737" y="719979"/>
                  </a:cubicBezTo>
                  <a:lnTo>
                    <a:pt x="92271" y="719979"/>
                  </a:lnTo>
                  <a:cubicBezTo>
                    <a:pt x="67799" y="719979"/>
                    <a:pt x="44330" y="710257"/>
                    <a:pt x="27026" y="692953"/>
                  </a:cubicBezTo>
                  <a:cubicBezTo>
                    <a:pt x="9721" y="675649"/>
                    <a:pt x="0" y="652179"/>
                    <a:pt x="0" y="627708"/>
                  </a:cubicBezTo>
                  <a:lnTo>
                    <a:pt x="0" y="92271"/>
                  </a:lnTo>
                  <a:cubicBezTo>
                    <a:pt x="0" y="67799"/>
                    <a:pt x="9721" y="44330"/>
                    <a:pt x="27026" y="27026"/>
                  </a:cubicBezTo>
                  <a:cubicBezTo>
                    <a:pt x="44330" y="9721"/>
                    <a:pt x="67799" y="0"/>
                    <a:pt x="92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A63C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27008" cy="758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44769" y="3455652"/>
            <a:ext cx="3365027" cy="1308766"/>
            <a:chOff x="0" y="0"/>
            <a:chExt cx="4486702" cy="174502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486702" cy="1745022"/>
              <a:chOff x="0" y="0"/>
              <a:chExt cx="812800" cy="3161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31612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6124">
                    <a:moveTo>
                      <a:pt x="60915" y="0"/>
                    </a:moveTo>
                    <a:lnTo>
                      <a:pt x="751885" y="0"/>
                    </a:lnTo>
                    <a:cubicBezTo>
                      <a:pt x="768041" y="0"/>
                      <a:pt x="783535" y="6418"/>
                      <a:pt x="794959" y="17841"/>
                    </a:cubicBezTo>
                    <a:cubicBezTo>
                      <a:pt x="806382" y="29265"/>
                      <a:pt x="812800" y="44759"/>
                      <a:pt x="812800" y="60915"/>
                    </a:cubicBezTo>
                    <a:lnTo>
                      <a:pt x="812800" y="255209"/>
                    </a:lnTo>
                    <a:cubicBezTo>
                      <a:pt x="812800" y="271365"/>
                      <a:pt x="806382" y="286859"/>
                      <a:pt x="794959" y="298282"/>
                    </a:cubicBezTo>
                    <a:cubicBezTo>
                      <a:pt x="783535" y="309706"/>
                      <a:pt x="768041" y="316124"/>
                      <a:pt x="751885" y="316124"/>
                    </a:cubicBezTo>
                    <a:lnTo>
                      <a:pt x="60915" y="316124"/>
                    </a:lnTo>
                    <a:cubicBezTo>
                      <a:pt x="44759" y="316124"/>
                      <a:pt x="29265" y="309706"/>
                      <a:pt x="17841" y="298282"/>
                    </a:cubicBezTo>
                    <a:cubicBezTo>
                      <a:pt x="6418" y="286859"/>
                      <a:pt x="0" y="271365"/>
                      <a:pt x="0" y="255209"/>
                    </a:cubicBezTo>
                    <a:lnTo>
                      <a:pt x="0" y="60915"/>
                    </a:lnTo>
                    <a:cubicBezTo>
                      <a:pt x="0" y="44759"/>
                      <a:pt x="6418" y="29265"/>
                      <a:pt x="17841" y="17841"/>
                    </a:cubicBezTo>
                    <a:cubicBezTo>
                      <a:pt x="29265" y="6418"/>
                      <a:pt x="44759" y="0"/>
                      <a:pt x="60915" y="0"/>
                    </a:cubicBezTo>
                    <a:close/>
                  </a:path>
                </a:pathLst>
              </a:custGeom>
              <a:solidFill>
                <a:srgbClr val="8BDCF5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12800" cy="354224"/>
              </a:xfrm>
              <a:prstGeom prst="rect">
                <a:avLst/>
              </a:prstGeom>
            </p:spPr>
            <p:txBody>
              <a:bodyPr lIns="43934" tIns="43934" rIns="43934" bIns="43934" rtlCol="0" anchor="ctr"/>
              <a:lstStyle/>
              <a:p>
                <a:pPr algn="ctr">
                  <a:lnSpc>
                    <a:spcPts val="3166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87298" y="177738"/>
              <a:ext cx="4112106" cy="137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2"/>
                </a:lnSpc>
              </a:pPr>
              <a:r>
                <a:rPr lang="en-US" sz="3332">
                  <a:solidFill>
                    <a:srgbClr val="373636"/>
                  </a:solidFill>
                  <a:latin typeface="Bricolage Grotesque Ultra-Bold"/>
                </a:rPr>
                <a:t>Customer Information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980192" y="2743200"/>
            <a:ext cx="4279108" cy="2733669"/>
            <a:chOff x="0" y="0"/>
            <a:chExt cx="1127008" cy="7199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7008" cy="719979"/>
            </a:xfrm>
            <a:custGeom>
              <a:avLst/>
              <a:gdLst/>
              <a:ahLst/>
              <a:cxnLst/>
              <a:rect l="l" t="t" r="r" b="b"/>
              <a:pathLst>
                <a:path w="1127008" h="719979">
                  <a:moveTo>
                    <a:pt x="92271" y="0"/>
                  </a:moveTo>
                  <a:lnTo>
                    <a:pt x="1034737" y="0"/>
                  </a:lnTo>
                  <a:cubicBezTo>
                    <a:pt x="1059209" y="0"/>
                    <a:pt x="1082678" y="9721"/>
                    <a:pt x="1099982" y="27026"/>
                  </a:cubicBezTo>
                  <a:cubicBezTo>
                    <a:pt x="1117287" y="44330"/>
                    <a:pt x="1127008" y="67799"/>
                    <a:pt x="1127008" y="92271"/>
                  </a:cubicBezTo>
                  <a:lnTo>
                    <a:pt x="1127008" y="627708"/>
                  </a:lnTo>
                  <a:cubicBezTo>
                    <a:pt x="1127008" y="678667"/>
                    <a:pt x="1085697" y="719979"/>
                    <a:pt x="1034737" y="719979"/>
                  </a:cubicBezTo>
                  <a:lnTo>
                    <a:pt x="92271" y="719979"/>
                  </a:lnTo>
                  <a:cubicBezTo>
                    <a:pt x="67799" y="719979"/>
                    <a:pt x="44330" y="710257"/>
                    <a:pt x="27026" y="692953"/>
                  </a:cubicBezTo>
                  <a:cubicBezTo>
                    <a:pt x="9721" y="675649"/>
                    <a:pt x="0" y="652179"/>
                    <a:pt x="0" y="627708"/>
                  </a:cubicBezTo>
                  <a:lnTo>
                    <a:pt x="0" y="92271"/>
                  </a:lnTo>
                  <a:cubicBezTo>
                    <a:pt x="0" y="67799"/>
                    <a:pt x="9721" y="44330"/>
                    <a:pt x="27026" y="27026"/>
                  </a:cubicBezTo>
                  <a:cubicBezTo>
                    <a:pt x="44330" y="9721"/>
                    <a:pt x="67799" y="0"/>
                    <a:pt x="92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A63C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27008" cy="758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118856" y="5925147"/>
            <a:ext cx="4279108" cy="2733669"/>
            <a:chOff x="0" y="0"/>
            <a:chExt cx="1127008" cy="7199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27008" cy="719979"/>
            </a:xfrm>
            <a:custGeom>
              <a:avLst/>
              <a:gdLst/>
              <a:ahLst/>
              <a:cxnLst/>
              <a:rect l="l" t="t" r="r" b="b"/>
              <a:pathLst>
                <a:path w="1127008" h="719979">
                  <a:moveTo>
                    <a:pt x="92271" y="0"/>
                  </a:moveTo>
                  <a:lnTo>
                    <a:pt x="1034737" y="0"/>
                  </a:lnTo>
                  <a:cubicBezTo>
                    <a:pt x="1059209" y="0"/>
                    <a:pt x="1082678" y="9721"/>
                    <a:pt x="1099982" y="27026"/>
                  </a:cubicBezTo>
                  <a:cubicBezTo>
                    <a:pt x="1117287" y="44330"/>
                    <a:pt x="1127008" y="67799"/>
                    <a:pt x="1127008" y="92271"/>
                  </a:cubicBezTo>
                  <a:lnTo>
                    <a:pt x="1127008" y="627708"/>
                  </a:lnTo>
                  <a:cubicBezTo>
                    <a:pt x="1127008" y="678667"/>
                    <a:pt x="1085697" y="719979"/>
                    <a:pt x="1034737" y="719979"/>
                  </a:cubicBezTo>
                  <a:lnTo>
                    <a:pt x="92271" y="719979"/>
                  </a:lnTo>
                  <a:cubicBezTo>
                    <a:pt x="67799" y="719979"/>
                    <a:pt x="44330" y="710257"/>
                    <a:pt x="27026" y="692953"/>
                  </a:cubicBezTo>
                  <a:cubicBezTo>
                    <a:pt x="9721" y="675649"/>
                    <a:pt x="0" y="652179"/>
                    <a:pt x="0" y="627708"/>
                  </a:cubicBezTo>
                  <a:lnTo>
                    <a:pt x="0" y="92271"/>
                  </a:lnTo>
                  <a:cubicBezTo>
                    <a:pt x="0" y="67799"/>
                    <a:pt x="9721" y="44330"/>
                    <a:pt x="27026" y="27026"/>
                  </a:cubicBezTo>
                  <a:cubicBezTo>
                    <a:pt x="44330" y="9721"/>
                    <a:pt x="67799" y="0"/>
                    <a:pt x="92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A63C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27008" cy="758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80192" y="5925147"/>
            <a:ext cx="4279108" cy="2733669"/>
            <a:chOff x="0" y="0"/>
            <a:chExt cx="1127008" cy="7199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27008" cy="719979"/>
            </a:xfrm>
            <a:custGeom>
              <a:avLst/>
              <a:gdLst/>
              <a:ahLst/>
              <a:cxnLst/>
              <a:rect l="l" t="t" r="r" b="b"/>
              <a:pathLst>
                <a:path w="1127008" h="719979">
                  <a:moveTo>
                    <a:pt x="92271" y="0"/>
                  </a:moveTo>
                  <a:lnTo>
                    <a:pt x="1034737" y="0"/>
                  </a:lnTo>
                  <a:cubicBezTo>
                    <a:pt x="1059209" y="0"/>
                    <a:pt x="1082678" y="9721"/>
                    <a:pt x="1099982" y="27026"/>
                  </a:cubicBezTo>
                  <a:cubicBezTo>
                    <a:pt x="1117287" y="44330"/>
                    <a:pt x="1127008" y="67799"/>
                    <a:pt x="1127008" y="92271"/>
                  </a:cubicBezTo>
                  <a:lnTo>
                    <a:pt x="1127008" y="627708"/>
                  </a:lnTo>
                  <a:cubicBezTo>
                    <a:pt x="1127008" y="678667"/>
                    <a:pt x="1085697" y="719979"/>
                    <a:pt x="1034737" y="719979"/>
                  </a:cubicBezTo>
                  <a:lnTo>
                    <a:pt x="92271" y="719979"/>
                  </a:lnTo>
                  <a:cubicBezTo>
                    <a:pt x="67799" y="719979"/>
                    <a:pt x="44330" y="710257"/>
                    <a:pt x="27026" y="692953"/>
                  </a:cubicBezTo>
                  <a:cubicBezTo>
                    <a:pt x="9721" y="675649"/>
                    <a:pt x="0" y="652179"/>
                    <a:pt x="0" y="627708"/>
                  </a:cubicBezTo>
                  <a:lnTo>
                    <a:pt x="0" y="92271"/>
                  </a:lnTo>
                  <a:cubicBezTo>
                    <a:pt x="0" y="67799"/>
                    <a:pt x="9721" y="44330"/>
                    <a:pt x="27026" y="27026"/>
                  </a:cubicBezTo>
                  <a:cubicBezTo>
                    <a:pt x="44330" y="9721"/>
                    <a:pt x="67799" y="0"/>
                    <a:pt x="92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A63C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27008" cy="758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6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37233" y="3455652"/>
            <a:ext cx="3365027" cy="1308766"/>
            <a:chOff x="0" y="0"/>
            <a:chExt cx="4486702" cy="174502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4486702" cy="1745022"/>
              <a:chOff x="0" y="0"/>
              <a:chExt cx="812800" cy="31612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31612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6124">
                    <a:moveTo>
                      <a:pt x="60915" y="0"/>
                    </a:moveTo>
                    <a:lnTo>
                      <a:pt x="751885" y="0"/>
                    </a:lnTo>
                    <a:cubicBezTo>
                      <a:pt x="768041" y="0"/>
                      <a:pt x="783535" y="6418"/>
                      <a:pt x="794959" y="17841"/>
                    </a:cubicBezTo>
                    <a:cubicBezTo>
                      <a:pt x="806382" y="29265"/>
                      <a:pt x="812800" y="44759"/>
                      <a:pt x="812800" y="60915"/>
                    </a:cubicBezTo>
                    <a:lnTo>
                      <a:pt x="812800" y="255209"/>
                    </a:lnTo>
                    <a:cubicBezTo>
                      <a:pt x="812800" y="271365"/>
                      <a:pt x="806382" y="286859"/>
                      <a:pt x="794959" y="298282"/>
                    </a:cubicBezTo>
                    <a:cubicBezTo>
                      <a:pt x="783535" y="309706"/>
                      <a:pt x="768041" y="316124"/>
                      <a:pt x="751885" y="316124"/>
                    </a:cubicBezTo>
                    <a:lnTo>
                      <a:pt x="60915" y="316124"/>
                    </a:lnTo>
                    <a:cubicBezTo>
                      <a:pt x="44759" y="316124"/>
                      <a:pt x="29265" y="309706"/>
                      <a:pt x="17841" y="298282"/>
                    </a:cubicBezTo>
                    <a:cubicBezTo>
                      <a:pt x="6418" y="286859"/>
                      <a:pt x="0" y="271365"/>
                      <a:pt x="0" y="255209"/>
                    </a:cubicBezTo>
                    <a:lnTo>
                      <a:pt x="0" y="60915"/>
                    </a:lnTo>
                    <a:cubicBezTo>
                      <a:pt x="0" y="44759"/>
                      <a:pt x="6418" y="29265"/>
                      <a:pt x="17841" y="17841"/>
                    </a:cubicBezTo>
                    <a:cubicBezTo>
                      <a:pt x="29265" y="6418"/>
                      <a:pt x="44759" y="0"/>
                      <a:pt x="60915" y="0"/>
                    </a:cubicBezTo>
                    <a:close/>
                  </a:path>
                </a:pathLst>
              </a:custGeom>
              <a:solidFill>
                <a:srgbClr val="8BDCF5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354224"/>
              </a:xfrm>
              <a:prstGeom prst="rect">
                <a:avLst/>
              </a:prstGeom>
            </p:spPr>
            <p:txBody>
              <a:bodyPr lIns="43934" tIns="43934" rIns="43934" bIns="43934" rtlCol="0" anchor="ctr"/>
              <a:lstStyle/>
              <a:p>
                <a:pPr algn="ctr">
                  <a:lnSpc>
                    <a:spcPts val="3166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87298" y="177738"/>
              <a:ext cx="4112106" cy="137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2"/>
                </a:lnSpc>
              </a:pPr>
              <a:r>
                <a:rPr lang="en-US" sz="3332">
                  <a:solidFill>
                    <a:srgbClr val="373636"/>
                  </a:solidFill>
                  <a:latin typeface="Bricolage Grotesque Ultra-Bold"/>
                </a:rPr>
                <a:t>Account Analysis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437233" y="6613484"/>
            <a:ext cx="3365027" cy="1308766"/>
            <a:chOff x="0" y="0"/>
            <a:chExt cx="4486702" cy="1745022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486702" cy="1745022"/>
              <a:chOff x="0" y="0"/>
              <a:chExt cx="812800" cy="31612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31612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6124">
                    <a:moveTo>
                      <a:pt x="60915" y="0"/>
                    </a:moveTo>
                    <a:lnTo>
                      <a:pt x="751885" y="0"/>
                    </a:lnTo>
                    <a:cubicBezTo>
                      <a:pt x="768041" y="0"/>
                      <a:pt x="783535" y="6418"/>
                      <a:pt x="794959" y="17841"/>
                    </a:cubicBezTo>
                    <a:cubicBezTo>
                      <a:pt x="806382" y="29265"/>
                      <a:pt x="812800" y="44759"/>
                      <a:pt x="812800" y="60915"/>
                    </a:cubicBezTo>
                    <a:lnTo>
                      <a:pt x="812800" y="255209"/>
                    </a:lnTo>
                    <a:cubicBezTo>
                      <a:pt x="812800" y="271365"/>
                      <a:pt x="806382" y="286859"/>
                      <a:pt x="794959" y="298282"/>
                    </a:cubicBezTo>
                    <a:cubicBezTo>
                      <a:pt x="783535" y="309706"/>
                      <a:pt x="768041" y="316124"/>
                      <a:pt x="751885" y="316124"/>
                    </a:cubicBezTo>
                    <a:lnTo>
                      <a:pt x="60915" y="316124"/>
                    </a:lnTo>
                    <a:cubicBezTo>
                      <a:pt x="44759" y="316124"/>
                      <a:pt x="29265" y="309706"/>
                      <a:pt x="17841" y="298282"/>
                    </a:cubicBezTo>
                    <a:cubicBezTo>
                      <a:pt x="6418" y="286859"/>
                      <a:pt x="0" y="271365"/>
                      <a:pt x="0" y="255209"/>
                    </a:cubicBezTo>
                    <a:lnTo>
                      <a:pt x="0" y="60915"/>
                    </a:lnTo>
                    <a:cubicBezTo>
                      <a:pt x="0" y="44759"/>
                      <a:pt x="6418" y="29265"/>
                      <a:pt x="17841" y="17841"/>
                    </a:cubicBezTo>
                    <a:cubicBezTo>
                      <a:pt x="29265" y="6418"/>
                      <a:pt x="44759" y="0"/>
                      <a:pt x="60915" y="0"/>
                    </a:cubicBezTo>
                    <a:close/>
                  </a:path>
                </a:pathLst>
              </a:custGeom>
              <a:solidFill>
                <a:srgbClr val="8BDCF5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812800" cy="354224"/>
              </a:xfrm>
              <a:prstGeom prst="rect">
                <a:avLst/>
              </a:prstGeom>
            </p:spPr>
            <p:txBody>
              <a:bodyPr lIns="43934" tIns="43934" rIns="43934" bIns="43934" rtlCol="0" anchor="ctr"/>
              <a:lstStyle/>
              <a:p>
                <a:pPr algn="ctr">
                  <a:lnSpc>
                    <a:spcPts val="3166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87298" y="177738"/>
              <a:ext cx="4112106" cy="137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2"/>
                </a:lnSpc>
              </a:pPr>
              <a:r>
                <a:rPr lang="en-US" sz="3332">
                  <a:solidFill>
                    <a:srgbClr val="373636"/>
                  </a:solidFill>
                  <a:latin typeface="Bricolage Grotesque Ultra-Bold"/>
                </a:rPr>
                <a:t>Transaction Analysis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544769" y="6613484"/>
            <a:ext cx="3365027" cy="1308766"/>
            <a:chOff x="0" y="0"/>
            <a:chExt cx="4486702" cy="174502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486702" cy="1745022"/>
              <a:chOff x="0" y="0"/>
              <a:chExt cx="812800" cy="31612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31612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6124">
                    <a:moveTo>
                      <a:pt x="60915" y="0"/>
                    </a:moveTo>
                    <a:lnTo>
                      <a:pt x="751885" y="0"/>
                    </a:lnTo>
                    <a:cubicBezTo>
                      <a:pt x="768041" y="0"/>
                      <a:pt x="783535" y="6418"/>
                      <a:pt x="794959" y="17841"/>
                    </a:cubicBezTo>
                    <a:cubicBezTo>
                      <a:pt x="806382" y="29265"/>
                      <a:pt x="812800" y="44759"/>
                      <a:pt x="812800" y="60915"/>
                    </a:cubicBezTo>
                    <a:lnTo>
                      <a:pt x="812800" y="255209"/>
                    </a:lnTo>
                    <a:cubicBezTo>
                      <a:pt x="812800" y="271365"/>
                      <a:pt x="806382" y="286859"/>
                      <a:pt x="794959" y="298282"/>
                    </a:cubicBezTo>
                    <a:cubicBezTo>
                      <a:pt x="783535" y="309706"/>
                      <a:pt x="768041" y="316124"/>
                      <a:pt x="751885" y="316124"/>
                    </a:cubicBezTo>
                    <a:lnTo>
                      <a:pt x="60915" y="316124"/>
                    </a:lnTo>
                    <a:cubicBezTo>
                      <a:pt x="44759" y="316124"/>
                      <a:pt x="29265" y="309706"/>
                      <a:pt x="17841" y="298282"/>
                    </a:cubicBezTo>
                    <a:cubicBezTo>
                      <a:pt x="6418" y="286859"/>
                      <a:pt x="0" y="271365"/>
                      <a:pt x="0" y="255209"/>
                    </a:cubicBezTo>
                    <a:lnTo>
                      <a:pt x="0" y="60915"/>
                    </a:lnTo>
                    <a:cubicBezTo>
                      <a:pt x="0" y="44759"/>
                      <a:pt x="6418" y="29265"/>
                      <a:pt x="17841" y="17841"/>
                    </a:cubicBezTo>
                    <a:cubicBezTo>
                      <a:pt x="29265" y="6418"/>
                      <a:pt x="44759" y="0"/>
                      <a:pt x="60915" y="0"/>
                    </a:cubicBezTo>
                    <a:close/>
                  </a:path>
                </a:pathLst>
              </a:custGeom>
              <a:solidFill>
                <a:srgbClr val="8BDCF5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812800" cy="354224"/>
              </a:xfrm>
              <a:prstGeom prst="rect">
                <a:avLst/>
              </a:prstGeom>
            </p:spPr>
            <p:txBody>
              <a:bodyPr lIns="43934" tIns="43934" rIns="43934" bIns="43934" rtlCol="0" anchor="ctr"/>
              <a:lstStyle/>
              <a:p>
                <a:pPr algn="ctr">
                  <a:lnSpc>
                    <a:spcPts val="3166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187298" y="177738"/>
              <a:ext cx="4112106" cy="137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2"/>
                </a:lnSpc>
              </a:pPr>
              <a:r>
                <a:rPr lang="en-US" sz="3332">
                  <a:solidFill>
                    <a:srgbClr val="373636"/>
                  </a:solidFill>
                  <a:latin typeface="Bricolage Grotesque Ultra-Bold"/>
                </a:rPr>
                <a:t>Branch Performance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2471" y="696877"/>
            <a:ext cx="10683057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>
                <a:solidFill>
                  <a:srgbClr val="FFA63C"/>
                </a:solidFill>
                <a:latin typeface="Anton"/>
              </a:rPr>
              <a:t>SCHEMA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80490" y="1840818"/>
            <a:ext cx="2446151" cy="40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643">
                <a:solidFill>
                  <a:srgbClr val="373636"/>
                </a:solidFill>
                <a:latin typeface="Bricolage Grotesque Ultra-Bold"/>
              </a:rPr>
              <a:t>Input 2</a:t>
            </a:r>
          </a:p>
        </p:txBody>
      </p:sp>
      <p:pic>
        <p:nvPicPr>
          <p:cNvPr id="6" name="Picture 5" descr="Financial_analysis_sql_project-removebg-previ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952500"/>
            <a:ext cx="16510845" cy="10134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4228">
            <a:off x="-4905735" y="-4126344"/>
            <a:ext cx="7180060" cy="7180060"/>
          </a:xfrm>
          <a:custGeom>
            <a:avLst/>
            <a:gdLst/>
            <a:ahLst/>
            <a:cxnLst/>
            <a:rect l="l" t="t" r="r" b="b"/>
            <a:pathLst>
              <a:path w="7180060" h="7180060">
                <a:moveTo>
                  <a:pt x="0" y="0"/>
                </a:moveTo>
                <a:lnTo>
                  <a:pt x="7180060" y="0"/>
                </a:lnTo>
                <a:lnTo>
                  <a:pt x="7180060" y="7180060"/>
                </a:lnTo>
                <a:lnTo>
                  <a:pt x="0" y="718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43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79486">
            <a:off x="12425227" y="1643314"/>
            <a:ext cx="1295547" cy="1756673"/>
          </a:xfrm>
          <a:custGeom>
            <a:avLst/>
            <a:gdLst/>
            <a:ahLst/>
            <a:cxnLst/>
            <a:rect l="l" t="t" r="r" b="b"/>
            <a:pathLst>
              <a:path w="1295547" h="1756673">
                <a:moveTo>
                  <a:pt x="0" y="0"/>
                </a:moveTo>
                <a:lnTo>
                  <a:pt x="1295547" y="0"/>
                </a:lnTo>
                <a:lnTo>
                  <a:pt x="1295547" y="1756674"/>
                </a:lnTo>
                <a:lnTo>
                  <a:pt x="0" y="175667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7583" y="1755042"/>
            <a:ext cx="13890718" cy="2662115"/>
          </a:xfrm>
          <a:custGeom>
            <a:avLst/>
            <a:gdLst/>
            <a:ahLst/>
            <a:cxnLst/>
            <a:rect l="l" t="t" r="r" b="b"/>
            <a:pathLst>
              <a:path w="13890718" h="2662115">
                <a:moveTo>
                  <a:pt x="0" y="0"/>
                </a:moveTo>
                <a:lnTo>
                  <a:pt x="13890718" y="0"/>
                </a:lnTo>
                <a:lnTo>
                  <a:pt x="13890718" y="2662116"/>
                </a:lnTo>
                <a:lnTo>
                  <a:pt x="0" y="266211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l="-10145" r="-10915" b="-2502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21531" y="5143500"/>
            <a:ext cx="3702822" cy="2886369"/>
          </a:xfrm>
          <a:custGeom>
            <a:avLst/>
            <a:gdLst/>
            <a:ahLst/>
            <a:cxnLst/>
            <a:rect l="l" t="t" r="r" b="b"/>
            <a:pathLst>
              <a:path w="3702822" h="2886369">
                <a:moveTo>
                  <a:pt x="0" y="0"/>
                </a:moveTo>
                <a:lnTo>
                  <a:pt x="3702822" y="0"/>
                </a:lnTo>
                <a:lnTo>
                  <a:pt x="3702822" y="2886369"/>
                </a:lnTo>
                <a:lnTo>
                  <a:pt x="0" y="288636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 b="-2597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21955" y="6836422"/>
            <a:ext cx="4450961" cy="4193861"/>
          </a:xfrm>
          <a:custGeom>
            <a:avLst/>
            <a:gdLst/>
            <a:ahLst/>
            <a:cxnLst/>
            <a:rect l="l" t="t" r="r" b="b"/>
            <a:pathLst>
              <a:path w="4450961" h="4193861">
                <a:moveTo>
                  <a:pt x="0" y="0"/>
                </a:moveTo>
                <a:lnTo>
                  <a:pt x="4450961" y="0"/>
                </a:lnTo>
                <a:lnTo>
                  <a:pt x="4450961" y="4193860"/>
                </a:lnTo>
                <a:lnTo>
                  <a:pt x="0" y="419386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52585" y="818896"/>
            <a:ext cx="13382829" cy="53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4299">
                <a:solidFill>
                  <a:srgbClr val="FFA63C"/>
                </a:solidFill>
                <a:latin typeface="Anton"/>
              </a:rPr>
              <a:t>IDENTIFYING CUSTOMERS LIVING IN ‘NEW YORK’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26346" y="5633744"/>
            <a:ext cx="5961654" cy="4653256"/>
          </a:xfrm>
          <a:custGeom>
            <a:avLst/>
            <a:gdLst/>
            <a:ahLst/>
            <a:cxnLst/>
            <a:rect l="l" t="t" r="r" b="b"/>
            <a:pathLst>
              <a:path w="5961654" h="4653256">
                <a:moveTo>
                  <a:pt x="0" y="0"/>
                </a:moveTo>
                <a:lnTo>
                  <a:pt x="5961654" y="0"/>
                </a:lnTo>
                <a:lnTo>
                  <a:pt x="5961654" y="4653256"/>
                </a:lnTo>
                <a:lnTo>
                  <a:pt x="0" y="465325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0339" y="1726534"/>
            <a:ext cx="14091683" cy="2263621"/>
          </a:xfrm>
          <a:custGeom>
            <a:avLst/>
            <a:gdLst/>
            <a:ahLst/>
            <a:cxnLst/>
            <a:rect l="l" t="t" r="r" b="b"/>
            <a:pathLst>
              <a:path w="14091683" h="2263621">
                <a:moveTo>
                  <a:pt x="0" y="0"/>
                </a:moveTo>
                <a:lnTo>
                  <a:pt x="14091682" y="0"/>
                </a:lnTo>
                <a:lnTo>
                  <a:pt x="14091682" y="2263621"/>
                </a:lnTo>
                <a:lnTo>
                  <a:pt x="0" y="226362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5063" b="-4071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21049" y="4687988"/>
            <a:ext cx="4327627" cy="2486139"/>
          </a:xfrm>
          <a:custGeom>
            <a:avLst/>
            <a:gdLst/>
            <a:ahLst/>
            <a:cxnLst/>
            <a:rect l="l" t="t" r="r" b="b"/>
            <a:pathLst>
              <a:path w="4327627" h="2486139">
                <a:moveTo>
                  <a:pt x="0" y="0"/>
                </a:moveTo>
                <a:lnTo>
                  <a:pt x="4327627" y="0"/>
                </a:lnTo>
                <a:lnTo>
                  <a:pt x="4327627" y="2486139"/>
                </a:lnTo>
                <a:lnTo>
                  <a:pt x="0" y="248613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l="-13517" t="-1778" b="-5244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52585" y="818896"/>
            <a:ext cx="13382829" cy="53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4299">
                <a:solidFill>
                  <a:srgbClr val="FFA63C"/>
                </a:solidFill>
                <a:latin typeface="Anton"/>
              </a:rPr>
              <a:t>TOTAL NUMBER OF ‘UNIQUE ACCOUNTS’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58489" y="1756014"/>
            <a:ext cx="13309404" cy="1638427"/>
          </a:xfrm>
          <a:custGeom>
            <a:avLst/>
            <a:gdLst/>
            <a:ahLst/>
            <a:cxnLst/>
            <a:rect l="l" t="t" r="r" b="b"/>
            <a:pathLst>
              <a:path w="13309404" h="1638427">
                <a:moveTo>
                  <a:pt x="0" y="0"/>
                </a:moveTo>
                <a:lnTo>
                  <a:pt x="13309404" y="0"/>
                </a:lnTo>
                <a:lnTo>
                  <a:pt x="13309404" y="1638427"/>
                </a:lnTo>
                <a:lnTo>
                  <a:pt x="0" y="163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7164" r="-12956" b="-764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59260" y="4185053"/>
            <a:ext cx="4772700" cy="2630444"/>
          </a:xfrm>
          <a:custGeom>
            <a:avLst/>
            <a:gdLst/>
            <a:ahLst/>
            <a:cxnLst/>
            <a:rect l="l" t="t" r="r" b="b"/>
            <a:pathLst>
              <a:path w="4772700" h="2630444">
                <a:moveTo>
                  <a:pt x="0" y="0"/>
                </a:moveTo>
                <a:lnTo>
                  <a:pt x="4772700" y="0"/>
                </a:lnTo>
                <a:lnTo>
                  <a:pt x="4772700" y="2630445"/>
                </a:lnTo>
                <a:lnTo>
                  <a:pt x="0" y="263044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13670" b="-2638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52585" y="788270"/>
            <a:ext cx="13382829" cy="53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4299">
                <a:solidFill>
                  <a:srgbClr val="FFA63C"/>
                </a:solidFill>
                <a:latin typeface="Anton"/>
              </a:rPr>
              <a:t>‘TOTAL BALANCE’ IN THE ACCOUNTS</a:t>
            </a:r>
          </a:p>
        </p:txBody>
      </p:sp>
      <p:sp>
        <p:nvSpPr>
          <p:cNvPr id="6" name="Freeform 6"/>
          <p:cNvSpPr/>
          <p:nvPr/>
        </p:nvSpPr>
        <p:spPr>
          <a:xfrm>
            <a:off x="13762262" y="6330495"/>
            <a:ext cx="4600515" cy="4192220"/>
          </a:xfrm>
          <a:custGeom>
            <a:avLst/>
            <a:gdLst/>
            <a:ahLst/>
            <a:cxnLst/>
            <a:rect l="l" t="t" r="r" b="b"/>
            <a:pathLst>
              <a:path w="4600515" h="4192220">
                <a:moveTo>
                  <a:pt x="0" y="0"/>
                </a:moveTo>
                <a:lnTo>
                  <a:pt x="4600515" y="0"/>
                </a:lnTo>
                <a:lnTo>
                  <a:pt x="4600515" y="4192220"/>
                </a:lnTo>
                <a:lnTo>
                  <a:pt x="0" y="419222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61660" y="693293"/>
            <a:ext cx="9482940" cy="661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2"/>
              </a:lnSpc>
              <a:spcBef>
                <a:spcPct val="0"/>
              </a:spcBef>
            </a:pPr>
            <a:r>
              <a:rPr lang="en-US" sz="4299" dirty="0">
                <a:solidFill>
                  <a:srgbClr val="FFA63C"/>
                </a:solidFill>
                <a:latin typeface="Anton"/>
              </a:rPr>
              <a:t>TOTAL BALANCE OF ‘LOS ANGELES CUSTOMERS’</a:t>
            </a:r>
          </a:p>
        </p:txBody>
      </p:sp>
      <p:sp>
        <p:nvSpPr>
          <p:cNvPr id="4" name="Freeform 4"/>
          <p:cNvSpPr/>
          <p:nvPr/>
        </p:nvSpPr>
        <p:spPr>
          <a:xfrm>
            <a:off x="2492616" y="1740113"/>
            <a:ext cx="12796029" cy="4052114"/>
          </a:xfrm>
          <a:custGeom>
            <a:avLst/>
            <a:gdLst/>
            <a:ahLst/>
            <a:cxnLst/>
            <a:rect l="l" t="t" r="r" b="b"/>
            <a:pathLst>
              <a:path w="12796029" h="4052114">
                <a:moveTo>
                  <a:pt x="0" y="0"/>
                </a:moveTo>
                <a:lnTo>
                  <a:pt x="12796029" y="0"/>
                </a:lnTo>
                <a:lnTo>
                  <a:pt x="12796029" y="4052114"/>
                </a:lnTo>
                <a:lnTo>
                  <a:pt x="0" y="405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5904" r="-3813" b="-717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21986" y="6530002"/>
            <a:ext cx="3337289" cy="1776823"/>
          </a:xfrm>
          <a:custGeom>
            <a:avLst/>
            <a:gdLst/>
            <a:ahLst/>
            <a:cxnLst/>
            <a:rect l="l" t="t" r="r" b="b"/>
            <a:pathLst>
              <a:path w="3337289" h="1776823">
                <a:moveTo>
                  <a:pt x="0" y="0"/>
                </a:moveTo>
                <a:lnTo>
                  <a:pt x="3337289" y="0"/>
                </a:lnTo>
                <a:lnTo>
                  <a:pt x="3337289" y="1776823"/>
                </a:lnTo>
                <a:lnTo>
                  <a:pt x="0" y="177682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10749" b="-28003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75954" y="1700631"/>
            <a:ext cx="12211646" cy="4310321"/>
          </a:xfrm>
          <a:custGeom>
            <a:avLst/>
            <a:gdLst/>
            <a:ahLst/>
            <a:cxnLst/>
            <a:rect l="l" t="t" r="r" b="b"/>
            <a:pathLst>
              <a:path w="12211646" h="4310321">
                <a:moveTo>
                  <a:pt x="0" y="0"/>
                </a:moveTo>
                <a:lnTo>
                  <a:pt x="12211645" y="0"/>
                </a:lnTo>
                <a:lnTo>
                  <a:pt x="12211645" y="4310321"/>
                </a:lnTo>
                <a:lnTo>
                  <a:pt x="0" y="431032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5575" t="-2829" b="-282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09037" y="6892164"/>
            <a:ext cx="8449763" cy="2605176"/>
          </a:xfrm>
          <a:custGeom>
            <a:avLst/>
            <a:gdLst/>
            <a:ahLst/>
            <a:cxnLst/>
            <a:rect l="l" t="t" r="r" b="b"/>
            <a:pathLst>
              <a:path w="8449763" h="2605176">
                <a:moveTo>
                  <a:pt x="0" y="0"/>
                </a:moveTo>
                <a:lnTo>
                  <a:pt x="8449763" y="0"/>
                </a:lnTo>
                <a:lnTo>
                  <a:pt x="8449763" y="2605176"/>
                </a:lnTo>
                <a:lnTo>
                  <a:pt x="0" y="260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407" r="-351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86517" y="693293"/>
            <a:ext cx="9334283" cy="661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2"/>
              </a:lnSpc>
              <a:spcBef>
                <a:spcPct val="0"/>
              </a:spcBef>
            </a:pPr>
            <a:r>
              <a:rPr lang="en-US" sz="4299" dirty="0">
                <a:solidFill>
                  <a:srgbClr val="FFA63C"/>
                </a:solidFill>
                <a:latin typeface="Anton"/>
              </a:rPr>
              <a:t>BRANCH WITH ‘HIGHEST AVERAGE BALANCE’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69095" y="1727889"/>
            <a:ext cx="13099505" cy="4120877"/>
          </a:xfrm>
          <a:custGeom>
            <a:avLst/>
            <a:gdLst/>
            <a:ahLst/>
            <a:cxnLst/>
            <a:rect l="l" t="t" r="r" b="b"/>
            <a:pathLst>
              <a:path w="13099505" h="4120877">
                <a:moveTo>
                  <a:pt x="0" y="0"/>
                </a:moveTo>
                <a:lnTo>
                  <a:pt x="13099506" y="0"/>
                </a:lnTo>
                <a:lnTo>
                  <a:pt x="13099506" y="4120876"/>
                </a:lnTo>
                <a:lnTo>
                  <a:pt x="0" y="412087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834" r="-46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34000" y="6668041"/>
            <a:ext cx="7265626" cy="2322677"/>
          </a:xfrm>
          <a:custGeom>
            <a:avLst/>
            <a:gdLst/>
            <a:ahLst/>
            <a:cxnLst/>
            <a:rect l="l" t="t" r="r" b="b"/>
            <a:pathLst>
              <a:path w="7265626" h="2322677">
                <a:moveTo>
                  <a:pt x="0" y="0"/>
                </a:moveTo>
                <a:lnTo>
                  <a:pt x="7265626" y="0"/>
                </a:lnTo>
                <a:lnTo>
                  <a:pt x="7265626" y="2322677"/>
                </a:lnTo>
                <a:lnTo>
                  <a:pt x="0" y="232267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511" t="-12800" r="-7712" b="-3905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38800" y="693293"/>
            <a:ext cx="7581900" cy="661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202"/>
              </a:lnSpc>
              <a:spcBef>
                <a:spcPct val="0"/>
              </a:spcBef>
            </a:pPr>
            <a:r>
              <a:rPr lang="en-US" sz="4299" dirty="0">
                <a:solidFill>
                  <a:srgbClr val="FFA63C"/>
                </a:solidFill>
                <a:latin typeface="Anton"/>
              </a:rPr>
              <a:t>CUSTOMER WITH ‘HIGHEST BALANCE‘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213</Words>
  <Application>Microsoft Office PowerPoint</Application>
  <PresentationFormat>Custom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Open Sauce</vt:lpstr>
      <vt:lpstr>Poppins Semi-Bold</vt:lpstr>
      <vt:lpstr>Anton</vt:lpstr>
      <vt:lpstr>Bricolage Grotesque Light</vt:lpstr>
      <vt:lpstr>Calibri</vt:lpstr>
      <vt:lpstr>Bricolage Grotesque Ultra-Bold</vt:lpstr>
      <vt:lpstr>Open Sauce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Sneh SQL PPT</dc:title>
  <cp:lastModifiedBy>JSP Technologies</cp:lastModifiedBy>
  <cp:revision>3</cp:revision>
  <dcterms:created xsi:type="dcterms:W3CDTF">2006-08-16T00:00:00Z</dcterms:created>
  <dcterms:modified xsi:type="dcterms:W3CDTF">2024-06-08T03:48:11Z</dcterms:modified>
  <dc:identifier>DAGHcpFhiB8</dc:identifier>
</cp:coreProperties>
</file>